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78" r:id="rId5"/>
    <p:sldId id="279" r:id="rId6"/>
    <p:sldId id="280" r:id="rId7"/>
    <p:sldId id="281" r:id="rId8"/>
    <p:sldId id="282" r:id="rId9"/>
    <p:sldId id="283" r:id="rId10"/>
    <p:sldId id="289" r:id="rId11"/>
    <p:sldId id="284" r:id="rId12"/>
    <p:sldId id="285" r:id="rId13"/>
    <p:sldId id="286" r:id="rId14"/>
    <p:sldId id="287" r:id="rId15"/>
    <p:sldId id="288" r:id="rId16"/>
    <p:sldId id="290" r:id="rId17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68" d="100"/>
          <a:sy n="68" d="100"/>
        </p:scale>
        <p:origin x="9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B6EC6-B3D5-463C-81D6-CFCB32E6316D}" type="datetime1">
              <a:rPr lang="it-IT" smtClean="0"/>
              <a:t>18/05/2024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3BC0E-9824-4C89-AFF3-76AD45D5EAD2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57881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C3BD83F-4E98-4492-9EEF-7E22B46C52B7}" type="datetime1">
              <a:rPr lang="it-IT" noProof="0" smtClean="0"/>
              <a:t>18/05/2024</a:t>
            </a:fld>
            <a:endParaRPr lang="it-IT" noProof="0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51819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0597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6165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577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121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107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3773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1011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9806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146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3686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267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GB" noProof="0"/>
              <a:t>Click to edit Master subtitle style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430EA8-14E0-449E-BAE3-251675D71AE6}" type="datetime1">
              <a:rPr lang="it-IT" noProof="0" smtClean="0"/>
              <a:t>18/05/2024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pPr rtl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F78D5D-AA22-4573-9291-14D0AF71C42B}" type="datetime1">
              <a:rPr lang="it-IT" noProof="0" smtClean="0"/>
              <a:t>18/05/2024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78ABFA-54CE-43CD-826A-3027CF279575}" type="datetime1">
              <a:rPr lang="it-IT" noProof="0" smtClean="0"/>
              <a:t>18/05/2024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 dirty="0"/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BAB2A0-48BA-414C-9B57-A788F181FD55}" type="datetime1">
              <a:rPr lang="it-IT" noProof="0" smtClean="0"/>
              <a:t>18/05/2024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‹#›</a:t>
            </a:fld>
            <a:endParaRPr lang="it-IT" noProof="0" dirty="0"/>
          </a:p>
        </p:txBody>
      </p:sp>
      <p:sp>
        <p:nvSpPr>
          <p:cNvPr id="11" name="Casella di tes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Casella di tes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63BDD-0DE4-44A9-968C-0F85F7310FF1}" type="datetime1">
              <a:rPr lang="it-IT" noProof="0" smtClean="0"/>
              <a:t>18/05/2024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it-IT" noProof="0" dirty="0"/>
          </a:p>
        </p:txBody>
      </p:sp>
      <p:sp>
        <p:nvSpPr>
          <p:cNvPr id="7" name="Segnaposto tes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" name="Segnaposto tes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9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10" name="Segnaposto testo 3"/>
          <p:cNvSpPr>
            <a:spLocks noGrp="1"/>
          </p:cNvSpPr>
          <p:nvPr>
            <p:ph type="body" sz="half" idx="16" hasCustomPrompt="1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11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E01353-0AF6-44A0-B56A-EC9948C56E05}" type="datetime1">
              <a:rPr lang="it-IT" noProof="0" smtClean="0"/>
              <a:t>18/05/2024</a:t>
            </a:fld>
            <a:endParaRPr lang="it-IT" noProof="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a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magin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magin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o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it-IT" noProof="0" dirty="0"/>
          </a:p>
        </p:txBody>
      </p:sp>
      <p:sp>
        <p:nvSpPr>
          <p:cNvPr id="19" name="Segnaposto tes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0" name="Segnaposto immagine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  <a:endParaRPr lang="it-IT" noProof="0" dirty="0"/>
          </a:p>
        </p:txBody>
      </p:sp>
      <p:sp>
        <p:nvSpPr>
          <p:cNvPr id="21" name="Segnaposto testo 3"/>
          <p:cNvSpPr>
            <a:spLocks noGrp="1"/>
          </p:cNvSpPr>
          <p:nvPr>
            <p:ph type="body" sz="half" idx="18" hasCustomPrompt="1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22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23" name="Segnaposto immagine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  <a:endParaRPr lang="it-IT" noProof="0" dirty="0"/>
          </a:p>
        </p:txBody>
      </p:sp>
      <p:sp>
        <p:nvSpPr>
          <p:cNvPr id="24" name="Segnaposto tes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5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26" name="Segnaposto immagine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  <a:endParaRPr lang="it-IT" noProof="0" dirty="0"/>
          </a:p>
        </p:txBody>
      </p:sp>
      <p:sp>
        <p:nvSpPr>
          <p:cNvPr id="27" name="Segnaposto tes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AE39B2-8246-4CE7-8324-4F270EFD3EA1}" type="datetime1">
              <a:rPr lang="it-IT" noProof="0" smtClean="0"/>
              <a:t>18/05/2024</a:t>
            </a:fld>
            <a:endParaRPr lang="it-IT" noProof="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6BD73F-1D7D-41AA-92C7-1C9F1FD86CC7}" type="datetime1">
              <a:rPr lang="it-IT" noProof="0" smtClean="0"/>
              <a:t>18/05/2024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1BD0A3-4FDD-4105-8508-C4D976B5E040}" type="datetime1">
              <a:rPr lang="it-IT" noProof="0" smtClean="0"/>
              <a:t>18/05/2024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pPr rtl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77ECA7-39D9-4859-87B6-739D39A2DFF4}" type="datetime1">
              <a:rPr lang="it-IT" noProof="0" smtClean="0"/>
              <a:t>18/05/2024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magin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EC704-95ED-497D-8A83-2665E273E4A0}" type="datetime1">
              <a:rPr lang="it-IT" noProof="0" smtClean="0"/>
              <a:t>18/05/2024</a:t>
            </a:fld>
            <a:endParaRPr lang="it-IT" noProof="0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BF8B62-C02F-4DCC-BF7C-5E5DD2E64A59}" type="datetime1">
              <a:rPr lang="it-IT" noProof="0" smtClean="0"/>
              <a:t>18/05/2024</a:t>
            </a:fld>
            <a:endParaRPr lang="it-IT" noProof="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0C0D22-0C9C-4097-9FAB-102F6555ACEA}" type="datetime1">
              <a:rPr lang="it-IT" noProof="0" smtClean="0"/>
              <a:t>18/05/2024</a:t>
            </a:fld>
            <a:endParaRPr lang="it-IT" noProof="0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A0E368-2E43-4CDB-872B-57DD268A5739}" type="datetime1">
              <a:rPr lang="it-IT" noProof="0" smtClean="0"/>
              <a:t>18/05/2024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pPr rtl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07B06D-763E-4405-9BAD-7DE5E79BD4A9}" type="datetime1">
              <a:rPr lang="it-IT" noProof="0" smtClean="0"/>
              <a:t>18/05/2024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91637636-B1F9-4ACF-A85F-2E09AC1D2476}" type="datetime1">
              <a:rPr lang="it-IT" noProof="0" smtClean="0"/>
              <a:t>18/05/2024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1.JPG"/><Relationship Id="rId5" Type="http://schemas.openxmlformats.org/officeDocument/2006/relationships/image" Target="../media/image8.pn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3.JPG"/><Relationship Id="rId5" Type="http://schemas.openxmlformats.org/officeDocument/2006/relationships/image" Target="../media/image8.pn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25.JPG"/><Relationship Id="rId5" Type="http://schemas.openxmlformats.org/officeDocument/2006/relationships/image" Target="../media/image8.pn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27.JPG"/><Relationship Id="rId5" Type="http://schemas.openxmlformats.org/officeDocument/2006/relationships/image" Target="../media/image8.pn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0.JPG"/><Relationship Id="rId5" Type="http://schemas.openxmlformats.org/officeDocument/2006/relationships/image" Target="../media/image8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2.JPG"/><Relationship Id="rId5" Type="http://schemas.openxmlformats.org/officeDocument/2006/relationships/image" Target="../media/image8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4.JPG"/><Relationship Id="rId5" Type="http://schemas.openxmlformats.org/officeDocument/2006/relationships/image" Target="../media/image8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6.JPG"/><Relationship Id="rId5" Type="http://schemas.openxmlformats.org/officeDocument/2006/relationships/image" Target="../media/image8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8.JPG"/><Relationship Id="rId5" Type="http://schemas.openxmlformats.org/officeDocument/2006/relationships/image" Target="../media/image8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8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9.JPG"/><Relationship Id="rId5" Type="http://schemas.openxmlformats.org/officeDocument/2006/relationships/image" Target="../media/image8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 useBgFill="1">
        <p:nvSpPr>
          <p:cNvPr id="103" name="Figura a mano libera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D9FCAB-924D-73B6-E847-03674BF916BF}"/>
              </a:ext>
            </a:extLst>
          </p:cNvPr>
          <p:cNvSpPr/>
          <p:nvPr/>
        </p:nvSpPr>
        <p:spPr>
          <a:xfrm>
            <a:off x="5781822" y="1406103"/>
            <a:ext cx="5992836" cy="403141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82ECE1-10C3-2E1A-BC4B-528F667C7C97}"/>
              </a:ext>
            </a:extLst>
          </p:cNvPr>
          <p:cNvSpPr txBox="1"/>
          <p:nvPr/>
        </p:nvSpPr>
        <p:spPr>
          <a:xfrm>
            <a:off x="6077829" y="1543365"/>
            <a:ext cx="54008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Avenir Next LT Pro Demi" panose="020B0704020202020204" pitchFamily="34" charset="0"/>
                <a:ea typeface="+mn-ea"/>
                <a:cs typeface="+mn-cs"/>
              </a:rPr>
              <a:t>Comparison of OpenMPI Algorithms for Collective Operations</a:t>
            </a:r>
            <a:br>
              <a:rPr lang="en-US" sz="4000" dirty="0">
                <a:latin typeface="Avenir Next LT Pro Demi" panose="020B0704020202020204" pitchFamily="34" charset="0"/>
                <a:ea typeface="+mn-ea"/>
                <a:cs typeface="+mn-cs"/>
              </a:rPr>
            </a:br>
            <a:br>
              <a:rPr lang="en-US" sz="4000" dirty="0">
                <a:latin typeface="Avenir Next LT Pro Demi" panose="020B0704020202020204" pitchFamily="34" charset="0"/>
                <a:ea typeface="+mn-ea"/>
                <a:cs typeface="+mn-cs"/>
              </a:rPr>
            </a:br>
            <a:r>
              <a:rPr lang="en-US" sz="4000" dirty="0">
                <a:latin typeface="Avenir Next LT Pro Demi" panose="020B0704020202020204" pitchFamily="34" charset="0"/>
                <a:ea typeface="+mn-ea"/>
                <a:cs typeface="+mn-cs"/>
              </a:rPr>
              <a:t>Gaia Alessio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12192000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679" y="834683"/>
            <a:ext cx="10622691" cy="970450"/>
          </a:xfrm>
        </p:spPr>
        <p:txBody>
          <a:bodyPr rtlCol="0" anchor="b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it-IT" sz="8000" dirty="0">
                <a:solidFill>
                  <a:schemeClr val="bg1"/>
                </a:solidFill>
                <a:cs typeface="+mj-cs"/>
              </a:rPr>
              <a:t>Basic linear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C9219-D5B8-1EC6-6994-2B2FA54F18B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59662" y="2021527"/>
            <a:ext cx="6356447" cy="3935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772A9-80E3-FC1C-904E-2B2A23E68AE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715413" y="2021527"/>
            <a:ext cx="5368660" cy="23691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BCEC90-4394-91F0-73F6-F381448AD2E0}"/>
              </a:ext>
            </a:extLst>
          </p:cNvPr>
          <p:cNvSpPr txBox="1"/>
          <p:nvPr/>
        </p:nvSpPr>
        <p:spPr>
          <a:xfrm>
            <a:off x="6721219" y="5125981"/>
            <a:ext cx="5006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y = 8.708 e</a:t>
            </a:r>
            <a:r>
              <a:rPr lang="pt-BR" sz="2400" baseline="300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-1</a:t>
            </a:r>
            <a:r>
              <a:rPr lang="pt-BR" sz="24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 + 3.008 e</a:t>
            </a:r>
            <a:r>
              <a:rPr lang="pt-BR" sz="2400" baseline="300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-2</a:t>
            </a:r>
            <a:r>
              <a:rPr lang="pt-BR" sz="24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 processes + 1.009 e</a:t>
            </a:r>
            <a:r>
              <a:rPr lang="pt-BR" sz="2400" baseline="300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-6</a:t>
            </a:r>
            <a:r>
              <a:rPr lang="pt-BR" sz="24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 processes</a:t>
            </a:r>
            <a:r>
              <a:rPr lang="pt-BR" sz="2400" baseline="300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3</a:t>
            </a:r>
            <a:endParaRPr lang="it-IT" sz="2400" baseline="300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1943507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12192000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679" y="834683"/>
            <a:ext cx="10622691" cy="970450"/>
          </a:xfrm>
        </p:spPr>
        <p:txBody>
          <a:bodyPr rtlCol="0" anchor="b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it-IT" sz="8000" dirty="0" err="1">
                <a:solidFill>
                  <a:schemeClr val="bg1"/>
                </a:solidFill>
                <a:cs typeface="+mj-cs"/>
              </a:rPr>
              <a:t>Binomial</a:t>
            </a:r>
            <a:endParaRPr lang="it-IT" sz="8000" dirty="0">
              <a:solidFill>
                <a:schemeClr val="bg1"/>
              </a:solidFill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C9219-D5B8-1EC6-6994-2B2FA54F18B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59662" y="2029517"/>
            <a:ext cx="6356447" cy="3919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772A9-80E3-FC1C-904E-2B2A23E68AE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715414" y="2021527"/>
            <a:ext cx="5368657" cy="23691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BCEC90-4394-91F0-73F6-F381448AD2E0}"/>
              </a:ext>
            </a:extLst>
          </p:cNvPr>
          <p:cNvSpPr txBox="1"/>
          <p:nvPr/>
        </p:nvSpPr>
        <p:spPr>
          <a:xfrm>
            <a:off x="6721219" y="5117990"/>
            <a:ext cx="5006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y = 8.705 e</a:t>
            </a:r>
            <a:r>
              <a:rPr lang="pt-BR" sz="2400" baseline="300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-1</a:t>
            </a:r>
            <a:r>
              <a:rPr lang="pt-BR" sz="24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 + 3.060 e</a:t>
            </a:r>
            <a:r>
              <a:rPr lang="pt-BR" sz="2400" baseline="300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-2</a:t>
            </a:r>
            <a:r>
              <a:rPr lang="pt-BR" sz="24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 processes + 1.135 e</a:t>
            </a:r>
            <a:r>
              <a:rPr lang="pt-BR" sz="2400" baseline="300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-6</a:t>
            </a:r>
            <a:r>
              <a:rPr lang="pt-BR" sz="24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 processes</a:t>
            </a:r>
            <a:r>
              <a:rPr lang="pt-BR" sz="2400" baseline="300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3</a:t>
            </a:r>
            <a:endParaRPr lang="it-IT" sz="2400" baseline="300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3034105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12192000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679" y="834683"/>
            <a:ext cx="10622691" cy="970450"/>
          </a:xfrm>
        </p:spPr>
        <p:txBody>
          <a:bodyPr rtlCol="0" anchor="b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it-IT" sz="8000" dirty="0">
                <a:solidFill>
                  <a:schemeClr val="bg1"/>
                </a:solidFill>
                <a:cs typeface="+mj-cs"/>
              </a:rPr>
              <a:t>Non </a:t>
            </a:r>
            <a:r>
              <a:rPr lang="it-IT" sz="8000" dirty="0" err="1">
                <a:solidFill>
                  <a:schemeClr val="bg1"/>
                </a:solidFill>
                <a:cs typeface="+mj-cs"/>
              </a:rPr>
              <a:t>blocking</a:t>
            </a:r>
            <a:r>
              <a:rPr lang="it-IT" sz="8000" dirty="0">
                <a:solidFill>
                  <a:schemeClr val="bg1"/>
                </a:solidFill>
                <a:cs typeface="+mj-cs"/>
              </a:rPr>
              <a:t> linear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C9219-D5B8-1EC6-6994-2B2FA54F18B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59662" y="2090573"/>
            <a:ext cx="6356447" cy="37973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772A9-80E3-FC1C-904E-2B2A23E68AE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875772" y="2090573"/>
            <a:ext cx="4852032" cy="26234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BCEC90-4394-91F0-73F6-F381448AD2E0}"/>
              </a:ext>
            </a:extLst>
          </p:cNvPr>
          <p:cNvSpPr txBox="1"/>
          <p:nvPr/>
        </p:nvSpPr>
        <p:spPr>
          <a:xfrm>
            <a:off x="6875771" y="5052868"/>
            <a:ext cx="5006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y = 8.753 e</a:t>
            </a:r>
            <a:r>
              <a:rPr lang="pt-BR" sz="2400" baseline="300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-1</a:t>
            </a:r>
            <a:r>
              <a:rPr lang="pt-BR" sz="24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 + 3.324 e</a:t>
            </a:r>
            <a:r>
              <a:rPr lang="pt-BR" sz="2400" baseline="300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-2</a:t>
            </a:r>
            <a:r>
              <a:rPr lang="pt-BR" sz="24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 processes + 1.247 e</a:t>
            </a:r>
            <a:r>
              <a:rPr lang="pt-BR" sz="2400" baseline="300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-6</a:t>
            </a:r>
            <a:r>
              <a:rPr lang="pt-BR" sz="24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 processes</a:t>
            </a:r>
            <a:r>
              <a:rPr lang="pt-BR" sz="2400" baseline="300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3</a:t>
            </a:r>
            <a:endParaRPr lang="it-IT" sz="2400" baseline="300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2492276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12192000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70" y="576995"/>
            <a:ext cx="10622691" cy="970450"/>
          </a:xfrm>
        </p:spPr>
        <p:txBody>
          <a:bodyPr rtlCol="0" anchor="b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it-IT" sz="8000" dirty="0" err="1">
                <a:solidFill>
                  <a:schemeClr val="bg1"/>
                </a:solidFill>
                <a:cs typeface="+mj-cs"/>
              </a:rPr>
              <a:t>Comparison</a:t>
            </a:r>
            <a:endParaRPr lang="it-IT" sz="8000" dirty="0">
              <a:solidFill>
                <a:schemeClr val="bg1"/>
              </a:solidFill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5738C-BB85-BC5C-DC24-70B59B4229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96120" y="1653223"/>
            <a:ext cx="5961033" cy="474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21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12192000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679" y="834683"/>
            <a:ext cx="10622691" cy="970450"/>
          </a:xfrm>
        </p:spPr>
        <p:txBody>
          <a:bodyPr rtlCol="0" anchor="b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it-IT" sz="8000" dirty="0">
                <a:solidFill>
                  <a:schemeClr val="bg1"/>
                </a:solidFill>
                <a:cs typeface="+mj-cs"/>
              </a:rPr>
              <a:t>Broadcast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376802-6264-08E9-1ECD-3950BE485F11}"/>
              </a:ext>
            </a:extLst>
          </p:cNvPr>
          <p:cNvSpPr txBox="1"/>
          <p:nvPr/>
        </p:nvSpPr>
        <p:spPr>
          <a:xfrm>
            <a:off x="880802" y="2142758"/>
            <a:ext cx="107524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venir Next LT Pro"/>
              </a:rPr>
              <a:t>Broadcast algorithms enable the distribution of a message from a source process to all other processes within the communicator.</a:t>
            </a:r>
            <a:r>
              <a:rPr lang="en-US" sz="2800" dirty="0">
                <a:highlight>
                  <a:srgbClr val="000000"/>
                </a:highlight>
                <a:latin typeface="Avenir Next LT Pro"/>
              </a:rPr>
              <a:t> </a:t>
            </a:r>
          </a:p>
          <a:p>
            <a:endParaRPr lang="en-US" sz="28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</a:endParaRPr>
          </a:p>
          <a:p>
            <a:r>
              <a:rPr lang="en-US" sz="28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Different algorithms vary in communication topology and data transmission approach. </a:t>
            </a:r>
          </a:p>
          <a:p>
            <a:endParaRPr lang="en-US" sz="28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</a:endParaRPr>
          </a:p>
          <a:p>
            <a:r>
              <a:rPr lang="en-US" sz="28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Four distinct algorithms were chosen: basic linear, chain, binary tree, and </a:t>
            </a:r>
            <a:r>
              <a:rPr lang="en-US" sz="2800" dirty="0" err="1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knomial</a:t>
            </a:r>
            <a:r>
              <a:rPr lang="en-US" sz="28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 tree.</a:t>
            </a:r>
            <a:endParaRPr lang="it-IT" sz="28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12192000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679" y="834683"/>
            <a:ext cx="10622691" cy="970450"/>
          </a:xfrm>
        </p:spPr>
        <p:txBody>
          <a:bodyPr rtlCol="0" anchor="b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it-IT" sz="8000" dirty="0">
                <a:solidFill>
                  <a:schemeClr val="bg1"/>
                </a:solidFill>
                <a:cs typeface="+mj-cs"/>
              </a:rPr>
              <a:t>Basic linear</a:t>
            </a:r>
          </a:p>
        </p:txBody>
      </p:sp>
      <p:pic>
        <p:nvPicPr>
          <p:cNvPr id="6" name="Picture 5" descr="A graph of a computer processor&#10;&#10;Description automatically generated with medium confidence">
            <a:extLst>
              <a:ext uri="{FF2B5EF4-FFF2-40B4-BE49-F238E27FC236}">
                <a16:creationId xmlns:a16="http://schemas.microsoft.com/office/drawing/2014/main" id="{B03C9219-D5B8-1EC6-6994-2B2FA54F18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754" y="1930570"/>
            <a:ext cx="6435367" cy="4117365"/>
          </a:xfrm>
          <a:prstGeom prst="rect">
            <a:avLst/>
          </a:prstGeom>
        </p:spPr>
      </p:pic>
      <p:pic>
        <p:nvPicPr>
          <p:cNvPr id="8" name="Picture 7" descr="A graph with a red line&#10;&#10;Description automatically generated">
            <a:extLst>
              <a:ext uri="{FF2B5EF4-FFF2-40B4-BE49-F238E27FC236}">
                <a16:creationId xmlns:a16="http://schemas.microsoft.com/office/drawing/2014/main" id="{3E3772A9-80E3-FC1C-904E-2B2A23E68A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6793" y="1930570"/>
            <a:ext cx="4823912" cy="31639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BCEC90-4394-91F0-73F6-F381448AD2E0}"/>
              </a:ext>
            </a:extLst>
          </p:cNvPr>
          <p:cNvSpPr txBox="1"/>
          <p:nvPr/>
        </p:nvSpPr>
        <p:spPr>
          <a:xfrm>
            <a:off x="7164445" y="5586270"/>
            <a:ext cx="5006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y = −4.055 + 0.177×processes</a:t>
            </a:r>
          </a:p>
        </p:txBody>
      </p:sp>
    </p:spTree>
    <p:extLst>
      <p:ext uri="{BB962C8B-B14F-4D97-AF65-F5344CB8AC3E}">
        <p14:creationId xmlns:p14="http://schemas.microsoft.com/office/powerpoint/2010/main" val="4019687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12192000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679" y="834683"/>
            <a:ext cx="10622691" cy="970450"/>
          </a:xfrm>
        </p:spPr>
        <p:txBody>
          <a:bodyPr rtlCol="0" anchor="b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it-IT" sz="8000" dirty="0">
                <a:solidFill>
                  <a:schemeClr val="bg1"/>
                </a:solidFill>
                <a:cs typeface="+mj-cs"/>
              </a:rPr>
              <a:t>Chain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C9219-D5B8-1EC6-6994-2B2FA54F18B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58754" y="2013037"/>
            <a:ext cx="6435367" cy="3952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772A9-80E3-FC1C-904E-2B2A23E68AE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176792" y="2013037"/>
            <a:ext cx="4823912" cy="29515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BCEC90-4394-91F0-73F6-F381448AD2E0}"/>
              </a:ext>
            </a:extLst>
          </p:cNvPr>
          <p:cNvSpPr txBox="1"/>
          <p:nvPr/>
        </p:nvSpPr>
        <p:spPr>
          <a:xfrm>
            <a:off x="7176792" y="5134470"/>
            <a:ext cx="5006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y = 6.443 e</a:t>
            </a:r>
            <a:r>
              <a:rPr lang="pt-BR" sz="2400" baseline="300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-1</a:t>
            </a:r>
            <a:r>
              <a:rPr lang="pt-BR" sz="24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 + 4.416 e</a:t>
            </a:r>
            <a:r>
              <a:rPr lang="pt-BR" sz="2400" baseline="300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-2 </a:t>
            </a:r>
            <a:r>
              <a:rPr lang="pt-BR" sz="24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processes + 1.392e</a:t>
            </a:r>
            <a:r>
              <a:rPr lang="pt-BR" sz="2400" baseline="300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-4 </a:t>
            </a:r>
            <a:r>
              <a:rPr lang="pt-BR" sz="24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processes</a:t>
            </a:r>
            <a:r>
              <a:rPr lang="pt-BR" sz="2400" baseline="300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2</a:t>
            </a:r>
            <a:endParaRPr lang="it-IT" sz="2400" baseline="300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1592068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12192000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679" y="834683"/>
            <a:ext cx="10622691" cy="970450"/>
          </a:xfrm>
        </p:spPr>
        <p:txBody>
          <a:bodyPr rtlCol="0" anchor="b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it-IT" sz="8000" dirty="0" err="1">
                <a:solidFill>
                  <a:schemeClr val="bg1"/>
                </a:solidFill>
                <a:cs typeface="+mj-cs"/>
              </a:rPr>
              <a:t>Binary</a:t>
            </a:r>
            <a:r>
              <a:rPr lang="it-IT" sz="8000" dirty="0">
                <a:solidFill>
                  <a:schemeClr val="bg1"/>
                </a:solidFill>
                <a:cs typeface="+mj-cs"/>
              </a:rPr>
              <a:t> </a:t>
            </a:r>
            <a:r>
              <a:rPr lang="it-IT" sz="8000" dirty="0" err="1">
                <a:solidFill>
                  <a:schemeClr val="bg1"/>
                </a:solidFill>
                <a:cs typeface="+mj-cs"/>
              </a:rPr>
              <a:t>tree</a:t>
            </a:r>
            <a:endParaRPr lang="it-IT" sz="8000" dirty="0">
              <a:solidFill>
                <a:schemeClr val="bg1"/>
              </a:solidFill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C9219-D5B8-1EC6-6994-2B2FA54F18B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58754" y="1976727"/>
            <a:ext cx="6435367" cy="39406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772A9-80E3-FC1C-904E-2B2A23E68AE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176792" y="1980324"/>
            <a:ext cx="4823912" cy="23512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BCEC90-4394-91F0-73F6-F381448AD2E0}"/>
              </a:ext>
            </a:extLst>
          </p:cNvPr>
          <p:cNvSpPr txBox="1"/>
          <p:nvPr/>
        </p:nvSpPr>
        <p:spPr>
          <a:xfrm>
            <a:off x="7176792" y="5455706"/>
            <a:ext cx="5006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y = 1,957 + 8,99 e</a:t>
            </a:r>
            <a:r>
              <a:rPr lang="pt-BR" sz="2400" baseline="300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-2</a:t>
            </a:r>
            <a:r>
              <a:rPr lang="pt-BR" sz="24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 processes</a:t>
            </a:r>
            <a:r>
              <a:rPr lang="pt-BR" sz="2400" baseline="300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3</a:t>
            </a:r>
            <a:endParaRPr lang="it-IT" sz="2400" baseline="300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217277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12192000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679" y="834683"/>
            <a:ext cx="10622691" cy="970450"/>
          </a:xfrm>
        </p:spPr>
        <p:txBody>
          <a:bodyPr rtlCol="0" anchor="b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it-IT" sz="8000">
                <a:solidFill>
                  <a:schemeClr val="bg1"/>
                </a:solidFill>
                <a:cs typeface="+mj-cs"/>
              </a:rPr>
              <a:t>B</a:t>
            </a:r>
            <a:r>
              <a:rPr lang="it-IT" sz="8000" dirty="0">
                <a:solidFill>
                  <a:schemeClr val="bg1"/>
                </a:solidFill>
                <a:cs typeface="+mj-cs"/>
              </a:rPr>
              <a:t>i</a:t>
            </a:r>
            <a:r>
              <a:rPr lang="it-IT" sz="8000">
                <a:solidFill>
                  <a:schemeClr val="bg1"/>
                </a:solidFill>
                <a:cs typeface="+mj-cs"/>
              </a:rPr>
              <a:t>nomial</a:t>
            </a:r>
            <a:r>
              <a:rPr lang="it-IT" sz="8000" dirty="0">
                <a:solidFill>
                  <a:schemeClr val="bg1"/>
                </a:solidFill>
                <a:cs typeface="+mj-cs"/>
              </a:rPr>
              <a:t> </a:t>
            </a:r>
            <a:r>
              <a:rPr lang="it-IT" sz="8000" dirty="0" err="1">
                <a:solidFill>
                  <a:schemeClr val="bg1"/>
                </a:solidFill>
                <a:cs typeface="+mj-cs"/>
              </a:rPr>
              <a:t>tree</a:t>
            </a:r>
            <a:endParaRPr lang="it-IT" sz="8000" dirty="0">
              <a:solidFill>
                <a:schemeClr val="bg1"/>
              </a:solidFill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C9219-D5B8-1EC6-6994-2B2FA54F18B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58754" y="1977867"/>
            <a:ext cx="6435367" cy="39383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772A9-80E3-FC1C-904E-2B2A23E68AE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176792" y="2031125"/>
            <a:ext cx="4823912" cy="2249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BCEC90-4394-91F0-73F6-F381448AD2E0}"/>
              </a:ext>
            </a:extLst>
          </p:cNvPr>
          <p:cNvSpPr txBox="1"/>
          <p:nvPr/>
        </p:nvSpPr>
        <p:spPr>
          <a:xfrm>
            <a:off x="7085455" y="4346570"/>
            <a:ext cx="5006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y = 8.297e</a:t>
            </a:r>
            <a:r>
              <a:rPr lang="pt-BR" sz="2400" baseline="300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-1</a:t>
            </a:r>
            <a:r>
              <a:rPr lang="pt-BR" sz="24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 + 3.261e</a:t>
            </a:r>
            <a:r>
              <a:rPr lang="pt-BR" sz="2400" baseline="300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-2</a:t>
            </a:r>
            <a:r>
              <a:rPr lang="pt-BR" sz="24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 processes - 3.403 e</a:t>
            </a:r>
            <a:r>
              <a:rPr lang="pt-BR" sz="2400" baseline="300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-4</a:t>
            </a:r>
            <a:r>
              <a:rPr lang="pt-BR" sz="24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 processes</a:t>
            </a:r>
            <a:r>
              <a:rPr lang="pt-BR" sz="2400" baseline="300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2</a:t>
            </a:r>
            <a:r>
              <a:rPr lang="pt-BR" sz="24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 + 1.704 e</a:t>
            </a:r>
            <a:r>
              <a:rPr lang="pt-BR" sz="2400" baseline="300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-6</a:t>
            </a:r>
          </a:p>
          <a:p>
            <a:r>
              <a:rPr lang="pt-BR" sz="24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processes</a:t>
            </a:r>
            <a:r>
              <a:rPr lang="pt-BR" sz="2400" baseline="300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3</a:t>
            </a:r>
            <a:endParaRPr lang="it-IT" sz="2400" baseline="300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3917692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12192000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70" y="576995"/>
            <a:ext cx="10622691" cy="970450"/>
          </a:xfrm>
        </p:spPr>
        <p:txBody>
          <a:bodyPr rtlCol="0" anchor="b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it-IT" sz="8000" dirty="0" err="1">
                <a:solidFill>
                  <a:schemeClr val="bg1"/>
                </a:solidFill>
                <a:cs typeface="+mj-cs"/>
              </a:rPr>
              <a:t>Comparison</a:t>
            </a:r>
            <a:endParaRPr lang="it-IT" sz="8000" dirty="0">
              <a:solidFill>
                <a:schemeClr val="bg1"/>
              </a:solidFill>
              <a:cs typeface="+mj-cs"/>
            </a:endParaRPr>
          </a:p>
        </p:txBody>
      </p:sp>
      <p:pic>
        <p:nvPicPr>
          <p:cNvPr id="5" name="Picture 4" descr="A graph showing different types of data&#10;&#10;Description automatically generated">
            <a:extLst>
              <a:ext uri="{FF2B5EF4-FFF2-40B4-BE49-F238E27FC236}">
                <a16:creationId xmlns:a16="http://schemas.microsoft.com/office/drawing/2014/main" id="{7FA5738C-BB85-BC5C-DC24-70B59B422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120" y="1645919"/>
            <a:ext cx="5961033" cy="476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91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12192000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679" y="834683"/>
            <a:ext cx="10622691" cy="970450"/>
          </a:xfrm>
        </p:spPr>
        <p:txBody>
          <a:bodyPr rtlCol="0" anchor="b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it-IT" sz="8000" dirty="0" err="1">
                <a:solidFill>
                  <a:schemeClr val="bg1"/>
                </a:solidFill>
                <a:cs typeface="+mj-cs"/>
              </a:rPr>
              <a:t>Scatter</a:t>
            </a:r>
            <a:endParaRPr lang="it-IT" sz="8000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15AE1C-95EB-4378-59E1-67C810432EFF}"/>
              </a:ext>
            </a:extLst>
          </p:cNvPr>
          <p:cNvSpPr txBox="1"/>
          <p:nvPr/>
        </p:nvSpPr>
        <p:spPr>
          <a:xfrm>
            <a:off x="945679" y="2039641"/>
            <a:ext cx="107383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Scatter is an operation involving the distribution of data from a source process to all other participating processes. This process divides a message into parts and sends it to different processes, each of which receives a specific portion of the message, facilitating the parallelization of complex tasks and improving overall performance. </a:t>
            </a:r>
          </a:p>
          <a:p>
            <a:endParaRPr lang="en-US" sz="28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</a:endParaRPr>
          </a:p>
          <a:p>
            <a:r>
              <a:rPr lang="en-US" sz="28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Four different algorithms were used: ignore, basic linear, binomial, and non-blocking linear.</a:t>
            </a:r>
            <a:endParaRPr lang="it-IT" sz="28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3870998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12192000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679" y="834683"/>
            <a:ext cx="10622691" cy="970450"/>
          </a:xfrm>
        </p:spPr>
        <p:txBody>
          <a:bodyPr rtlCol="0" anchor="b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it-IT" sz="8000" dirty="0" err="1">
                <a:solidFill>
                  <a:schemeClr val="bg1"/>
                </a:solidFill>
                <a:cs typeface="+mj-cs"/>
              </a:rPr>
              <a:t>Ignore</a:t>
            </a:r>
            <a:endParaRPr lang="it-IT" sz="8000" dirty="0">
              <a:solidFill>
                <a:schemeClr val="bg1"/>
              </a:solidFill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C9219-D5B8-1EC6-6994-2B2FA54F18B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3129" y="1930570"/>
            <a:ext cx="6356447" cy="41173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772A9-80E3-FC1C-904E-2B2A23E68AE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069521" y="1930570"/>
            <a:ext cx="4823912" cy="27914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BCEC90-4394-91F0-73F6-F381448AD2E0}"/>
              </a:ext>
            </a:extLst>
          </p:cNvPr>
          <p:cNvSpPr txBox="1"/>
          <p:nvPr/>
        </p:nvSpPr>
        <p:spPr>
          <a:xfrm>
            <a:off x="6978184" y="4847606"/>
            <a:ext cx="5006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y = 1.937 - 1.493 e</a:t>
            </a:r>
            <a:r>
              <a:rPr lang="it-IT" sz="2400" baseline="300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-2 </a:t>
            </a:r>
            <a:r>
              <a:rPr lang="it-IT" sz="2400" dirty="0" err="1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processes</a:t>
            </a:r>
            <a:r>
              <a:rPr lang="it-IT" sz="24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 + 2.223 processes</a:t>
            </a:r>
            <a:r>
              <a:rPr lang="it-IT" sz="2400" baseline="300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2</a:t>
            </a:r>
            <a:r>
              <a:rPr lang="it-IT" sz="24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+ 4.640 processes</a:t>
            </a:r>
            <a:r>
              <a:rPr lang="it-IT" sz="2400" baseline="300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236848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909_TF55705232.potx" id="{9AB85140-8137-4882-A269-A99A969389E2}" vid="{91349CD9-E240-460F-BB33-26349DC4D00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4916</TotalTime>
  <Words>252</Words>
  <Application>Microsoft Office PowerPoint</Application>
  <PresentationFormat>Widescreen</PresentationFormat>
  <Paragraphs>43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Avenir Next LT Pro</vt:lpstr>
      <vt:lpstr>Avenir Next LT Pro Demi</vt:lpstr>
      <vt:lpstr>Calibri</vt:lpstr>
      <vt:lpstr>Goudy Old Style</vt:lpstr>
      <vt:lpstr>Wingdings 2</vt:lpstr>
      <vt:lpstr>SlateVTI</vt:lpstr>
      <vt:lpstr>PowerPoint Presentation</vt:lpstr>
      <vt:lpstr>Broadcast</vt:lpstr>
      <vt:lpstr>Basic linear</vt:lpstr>
      <vt:lpstr>Chain</vt:lpstr>
      <vt:lpstr>Binary tree</vt:lpstr>
      <vt:lpstr>Binomial tree</vt:lpstr>
      <vt:lpstr>Comparison</vt:lpstr>
      <vt:lpstr>Scatter</vt:lpstr>
      <vt:lpstr>Ignore</vt:lpstr>
      <vt:lpstr>Basic linear</vt:lpstr>
      <vt:lpstr>Binomial</vt:lpstr>
      <vt:lpstr>Non blocking linear</vt:lpstr>
      <vt:lpstr>Comparison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Gaiuzza 24</dc:creator>
  <cp:lastModifiedBy>Gaiuzza 24</cp:lastModifiedBy>
  <cp:revision>10</cp:revision>
  <dcterms:created xsi:type="dcterms:W3CDTF">2024-05-18T10:03:11Z</dcterms:created>
  <dcterms:modified xsi:type="dcterms:W3CDTF">2024-05-21T19:59:24Z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